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1DC"/>
    <a:srgbClr val="D9EAD3"/>
    <a:srgbClr val="789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81F17E-1CFB-4772-A584-0DCB04166AC4}">
  <a:tblStyle styleId="{8D81F17E-1CFB-4772-A584-0DCB04166A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820232-9A33-4CB5-8265-5A04B05C69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37" d="100"/>
          <a:sy n="137" d="100"/>
        </p:scale>
        <p:origin x="8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0da402b9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0da402b9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0ed548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0ed548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0ed5482a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0ed5482a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0ed5482ab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0ed5482ab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0ed5482a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0ed5482a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00d649f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00d649f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00e641d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00e641d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00d649f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00d649f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00e641de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00e641de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03ed59e6b_0_1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03ed59e6b_0_1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f58d4298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f58d4298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11637a0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11637a0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f58d42980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f58d42980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f58d4298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f58d4298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f58d4298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f58d4298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f58d4298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f58d4298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f58d4298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f58d4298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f58d4298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f58d4298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86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03ed59e6b_0_1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03ed59e6b_0_1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0da402b9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0da402b9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311700" y="1680325"/>
            <a:ext cx="6639606" cy="169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77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JPX Tokyo Stock Exchange Prediction: Tokyo Gas Study Case</a:t>
            </a:r>
            <a:endParaRPr sz="2577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311700" y="2957825"/>
            <a:ext cx="3812431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This project was built by a team of four persons including </a:t>
            </a:r>
            <a:r>
              <a:rPr lang="en-US" sz="1600" dirty="0" err="1"/>
              <a:t>Azizha</a:t>
            </a:r>
            <a:r>
              <a:rPr lang="en-US" sz="1600" dirty="0"/>
              <a:t> </a:t>
            </a:r>
            <a:r>
              <a:rPr lang="en-US" sz="1600" dirty="0" err="1"/>
              <a:t>Zeinita</a:t>
            </a:r>
            <a:endParaRPr sz="16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ARIMA Model</a:t>
            </a:r>
            <a:r>
              <a:rPr lang="en-ID" dirty="0"/>
              <a:t> </a:t>
            </a:r>
            <a:r>
              <a:rPr lang="en-ID" sz="1800" dirty="0"/>
              <a:t>Weekly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152" name="Google Shape;152;p21"/>
          <p:cNvGraphicFramePr/>
          <p:nvPr>
            <p:extLst>
              <p:ext uri="{D42A27DB-BD31-4B8C-83A1-F6EECF244321}">
                <p14:modId xmlns:p14="http://schemas.microsoft.com/office/powerpoint/2010/main" val="231651432"/>
              </p:ext>
            </p:extLst>
          </p:nvPr>
        </p:nvGraphicFramePr>
        <p:xfrm>
          <a:off x="460880" y="2847188"/>
          <a:ext cx="8352300" cy="1876130"/>
        </p:xfrm>
        <a:graphic>
          <a:graphicData uri="http://schemas.openxmlformats.org/drawingml/2006/table">
            <a:tbl>
              <a:tblPr>
                <a:noFill/>
                <a:tableStyleId>{8D81F17E-1CFB-4772-A584-0DCB04166AC4}</a:tableStyleId>
              </a:tblPr>
              <a:tblGrid>
                <a:gridCol w="139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MAE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MSE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MAPE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sMAPE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MASE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Univariate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R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131.9129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28228.7658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0.0661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0.0627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-1.1125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Oil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129.9804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27404.4503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0.0652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0.0618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-1.0962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3838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9E9E9E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N225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78.5779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10447.2298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0.0393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0.0382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bg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-0.6627</a:t>
                      </a:r>
                      <a:endParaRPr sz="1050" dirty="0">
                        <a:solidFill>
                          <a:schemeClr val="bg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All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77.2154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10671.9102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0.0388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0.0375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-0.6512</a:t>
                      </a:r>
                      <a:endParaRPr sz="1050" dirty="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3" name="Google Shape;153;p21"/>
          <p:cNvSpPr txBox="1"/>
          <p:nvPr/>
        </p:nvSpPr>
        <p:spPr>
          <a:xfrm>
            <a:off x="293280" y="959650"/>
            <a:ext cx="2951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Shorten the prediction time and using weekly mean helps to improve ARIMA accuracy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Univariate ARIMA does generate meaningful outcome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Multivariate ARIMA captured too much trend of N225 index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530" y="959662"/>
            <a:ext cx="4603650" cy="1778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B7DD4A-1B85-DE5F-3C53-6749A0330946}"/>
              </a:ext>
            </a:extLst>
          </p:cNvPr>
          <p:cNvGrpSpPr/>
          <p:nvPr/>
        </p:nvGrpSpPr>
        <p:grpSpPr>
          <a:xfrm>
            <a:off x="865537" y="2806750"/>
            <a:ext cx="903593" cy="406972"/>
            <a:chOff x="7817417" y="816007"/>
            <a:chExt cx="903593" cy="4069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4FCD07-7F41-909A-FD86-54CDB09AC333}"/>
                </a:ext>
              </a:extLst>
            </p:cNvPr>
            <p:cNvSpPr/>
            <p:nvPr/>
          </p:nvSpPr>
          <p:spPr>
            <a:xfrm>
              <a:off x="8459752" y="865891"/>
              <a:ext cx="261257" cy="137279"/>
            </a:xfrm>
            <a:prstGeom prst="rect">
              <a:avLst/>
            </a:prstGeom>
            <a:solidFill>
              <a:srgbClr val="EBD1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66E7BB-F42A-A08F-C112-FF12095E9A97}"/>
                </a:ext>
              </a:extLst>
            </p:cNvPr>
            <p:cNvSpPr/>
            <p:nvPr/>
          </p:nvSpPr>
          <p:spPr>
            <a:xfrm>
              <a:off x="8459753" y="1043781"/>
              <a:ext cx="261257" cy="137279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A882F4-E2D8-58DC-6BCE-2FFD9A0F2FDE}"/>
                </a:ext>
              </a:extLst>
            </p:cNvPr>
            <p:cNvSpPr txBox="1"/>
            <p:nvPr/>
          </p:nvSpPr>
          <p:spPr>
            <a:xfrm>
              <a:off x="7817417" y="816007"/>
              <a:ext cx="6912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The worst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E6641E-145D-089E-8D91-36876826ED66}"/>
                </a:ext>
              </a:extLst>
            </p:cNvPr>
            <p:cNvSpPr txBox="1"/>
            <p:nvPr/>
          </p:nvSpPr>
          <p:spPr>
            <a:xfrm>
              <a:off x="7873864" y="992147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The best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 Model</a:t>
            </a: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real-world forecasting problems have </a:t>
            </a:r>
            <a:r>
              <a:rPr lang="en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than one variable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consider.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 ARIMA models can help model </a:t>
            </a:r>
            <a:r>
              <a:rPr lang="en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multivariate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time series where: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variables are </a:t>
            </a:r>
            <a:r>
              <a:rPr lang="en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serially correlated</a:t>
            </a:r>
            <a:endParaRPr sz="1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○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variables are </a:t>
            </a:r>
            <a:r>
              <a:rPr lang="en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cross-correlated</a:t>
            </a:r>
            <a:endParaRPr sz="1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in </a:t>
            </a:r>
            <a:r>
              <a:rPr lang="en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levels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using stationary data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 in </a:t>
            </a:r>
            <a:r>
              <a:rPr lang="en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differences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using differenced data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 6 different external variables: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lang="en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Oil, N225, Unemploy, GDP, USD-JPY, interest</a:t>
            </a:r>
            <a:endParaRPr sz="13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11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950" y="3305250"/>
            <a:ext cx="3904598" cy="129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174" y="2015438"/>
            <a:ext cx="3904601" cy="128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206400" y="3836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4"/>
              <a:t>AIC Graphs Comparison</a:t>
            </a: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79" name="Google Shape;179;p24"/>
          <p:cNvGrpSpPr/>
          <p:nvPr/>
        </p:nvGrpSpPr>
        <p:grpSpPr>
          <a:xfrm>
            <a:off x="2408904" y="1206069"/>
            <a:ext cx="6464833" cy="2836767"/>
            <a:chOff x="462125" y="1281723"/>
            <a:chExt cx="7647975" cy="3520435"/>
          </a:xfrm>
        </p:grpSpPr>
        <p:pic>
          <p:nvPicPr>
            <p:cNvPr id="180" name="Google Shape;180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4137" y="1390200"/>
              <a:ext cx="2194026" cy="1492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4"/>
            <p:cNvSpPr/>
            <p:nvPr/>
          </p:nvSpPr>
          <p:spPr>
            <a:xfrm>
              <a:off x="1179829" y="1281736"/>
              <a:ext cx="12171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1 other var: 6</a:t>
              </a:r>
              <a:endParaRPr sz="900" b="1">
                <a:solidFill>
                  <a:schemeClr val="lt1"/>
                </a:solidFill>
              </a:endParaRPr>
            </a:p>
          </p:txBody>
        </p:sp>
        <p:pic>
          <p:nvPicPr>
            <p:cNvPr id="182" name="Google Shape;18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25000" y="1390200"/>
              <a:ext cx="2326038" cy="1492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4"/>
            <p:cNvSpPr/>
            <p:nvPr/>
          </p:nvSpPr>
          <p:spPr>
            <a:xfrm>
              <a:off x="3792959" y="1281723"/>
              <a:ext cx="12171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2 other vars: 20</a:t>
              </a:r>
              <a:endParaRPr sz="900" b="1">
                <a:solidFill>
                  <a:schemeClr val="lt1"/>
                </a:solidFill>
              </a:endParaRPr>
            </a:p>
          </p:txBody>
        </p:sp>
        <p:pic>
          <p:nvPicPr>
            <p:cNvPr id="184" name="Google Shape;18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77450" y="1357926"/>
              <a:ext cx="2326050" cy="15177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4"/>
            <p:cNvSpPr/>
            <p:nvPr/>
          </p:nvSpPr>
          <p:spPr>
            <a:xfrm>
              <a:off x="6511206" y="1281723"/>
              <a:ext cx="12171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3 other vars: 2</a:t>
              </a:r>
              <a:endParaRPr sz="900" b="1">
                <a:solidFill>
                  <a:schemeClr val="lt1"/>
                </a:solidFill>
              </a:endParaRPr>
            </a:p>
          </p:txBody>
        </p:sp>
        <p:pic>
          <p:nvPicPr>
            <p:cNvPr id="186" name="Google Shape;186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2125" y="3255425"/>
              <a:ext cx="2326049" cy="15467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/>
            <p:nvPr/>
          </p:nvSpPr>
          <p:spPr>
            <a:xfrm>
              <a:off x="1179829" y="3196103"/>
              <a:ext cx="12171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4 other vars: 14</a:t>
              </a:r>
              <a:endParaRPr sz="900" b="1">
                <a:solidFill>
                  <a:schemeClr val="lt1"/>
                </a:solidFill>
              </a:endParaRPr>
            </a:p>
          </p:txBody>
        </p:sp>
        <p:pic>
          <p:nvPicPr>
            <p:cNvPr id="188" name="Google Shape;188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28113" y="3255425"/>
              <a:ext cx="2319825" cy="1544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4"/>
            <p:cNvSpPr/>
            <p:nvPr/>
          </p:nvSpPr>
          <p:spPr>
            <a:xfrm>
              <a:off x="3792959" y="3196115"/>
              <a:ext cx="12171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5 other vars: 14</a:t>
              </a:r>
              <a:endParaRPr sz="900" b="1">
                <a:solidFill>
                  <a:schemeClr val="lt1"/>
                </a:solidFill>
              </a:endParaRPr>
            </a:p>
          </p:txBody>
        </p:sp>
        <p:pic>
          <p:nvPicPr>
            <p:cNvPr id="190" name="Google Shape;190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798250" y="3215775"/>
              <a:ext cx="2311850" cy="1549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24"/>
            <p:cNvSpPr/>
            <p:nvPr/>
          </p:nvSpPr>
          <p:spPr>
            <a:xfrm>
              <a:off x="6495923" y="3196115"/>
              <a:ext cx="12171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6 other vars: 15</a:t>
              </a:r>
              <a:endParaRPr sz="900" b="1">
                <a:solidFill>
                  <a:schemeClr val="lt1"/>
                </a:solidFill>
              </a:endParaRPr>
            </a:p>
          </p:txBody>
        </p:sp>
      </p:grpSp>
      <p:sp>
        <p:nvSpPr>
          <p:cNvPr id="192" name="Google Shape;192;p24"/>
          <p:cNvSpPr txBox="1"/>
          <p:nvPr/>
        </p:nvSpPr>
        <p:spPr>
          <a:xfrm>
            <a:off x="186224" y="1188938"/>
            <a:ext cx="2248299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Range of the lowest AIC: </a:t>
            </a:r>
            <a:r>
              <a:rPr lang="en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2 - 20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</a:t>
            </a: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model: VAR(15)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3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worst</a:t>
            </a:r>
            <a:r>
              <a:rPr lang="en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model: VAR (2)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6882496" y="1251153"/>
            <a:ext cx="1991400" cy="28368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 Model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4" dirty="0"/>
              <a:t>Forecasting Model Graphs Comparison</a:t>
            </a:r>
            <a:endParaRPr sz="1444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00" name="Google Shape;200;p25"/>
          <p:cNvGrpSpPr/>
          <p:nvPr/>
        </p:nvGrpSpPr>
        <p:grpSpPr>
          <a:xfrm>
            <a:off x="2545515" y="1266325"/>
            <a:ext cx="6388745" cy="3475276"/>
            <a:chOff x="276325" y="1097162"/>
            <a:chExt cx="8555974" cy="3492038"/>
          </a:xfrm>
        </p:grpSpPr>
        <p:pic>
          <p:nvPicPr>
            <p:cNvPr id="201" name="Google Shape;20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103" y="1116550"/>
              <a:ext cx="4111109" cy="1180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5095" y="2258971"/>
              <a:ext cx="4111107" cy="11424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325" y="3408993"/>
              <a:ext cx="4149884" cy="1180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04263" y="1116550"/>
              <a:ext cx="4228035" cy="1180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04263" y="2287259"/>
              <a:ext cx="4228026" cy="11424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99739" y="3408993"/>
              <a:ext cx="4228026" cy="11685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5"/>
            <p:cNvSpPr/>
            <p:nvPr/>
          </p:nvSpPr>
          <p:spPr>
            <a:xfrm>
              <a:off x="451195" y="1097175"/>
              <a:ext cx="12087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1 other var</a:t>
              </a:r>
              <a:endParaRPr sz="900" b="1">
                <a:solidFill>
                  <a:schemeClr val="lt1"/>
                </a:solidFill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451195" y="2253084"/>
              <a:ext cx="12087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2 other vars</a:t>
              </a:r>
              <a:endParaRPr sz="900" b="1">
                <a:solidFill>
                  <a:schemeClr val="lt1"/>
                </a:solidFill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451195" y="3409007"/>
              <a:ext cx="12087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3 other vars</a:t>
              </a:r>
              <a:endParaRPr sz="900" b="1">
                <a:solidFill>
                  <a:schemeClr val="lt1"/>
                </a:solidFill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4785329" y="1097162"/>
              <a:ext cx="12087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4 other vars</a:t>
              </a:r>
              <a:endParaRPr sz="900" b="1">
                <a:solidFill>
                  <a:schemeClr val="lt1"/>
                </a:solidFill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4785329" y="2253072"/>
              <a:ext cx="12087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5 other vars</a:t>
              </a:r>
              <a:endParaRPr sz="900" b="1">
                <a:solidFill>
                  <a:schemeClr val="lt1"/>
                </a:solidFill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4785329" y="3408969"/>
              <a:ext cx="1208700" cy="270300"/>
            </a:xfrm>
            <a:prstGeom prst="rect">
              <a:avLst/>
            </a:prstGeom>
            <a:gradFill>
              <a:gsLst>
                <a:gs pos="0">
                  <a:srgbClr val="F69FBC"/>
                </a:gs>
                <a:gs pos="100000">
                  <a:srgbClr val="E32E6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lt1"/>
                  </a:solidFill>
                </a:rPr>
                <a:t>6 other vars</a:t>
              </a:r>
              <a:endParaRPr sz="900" b="1">
                <a:solidFill>
                  <a:schemeClr val="lt1"/>
                </a:solidFill>
              </a:endParaRPr>
            </a:p>
          </p:txBody>
        </p:sp>
      </p:grpSp>
      <p:sp>
        <p:nvSpPr>
          <p:cNvPr id="213" name="Google Shape;213;p25"/>
          <p:cNvSpPr txBox="1"/>
          <p:nvPr/>
        </p:nvSpPr>
        <p:spPr>
          <a:xfrm>
            <a:off x="139737" y="1232024"/>
            <a:ext cx="23829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predictions are visually </a:t>
            </a: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almost similar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Even the worst (3 ex. var) and the best (6 ex. var) are </a:t>
            </a: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slightly different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Closer at the beginning, </a:t>
            </a: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further away in the ⅔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the pred. period.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2523116" y="3464850"/>
            <a:ext cx="6488100" cy="12006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4"/>
              <a:t>Test Error Metrics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21" name="Google Shape;221;p26"/>
          <p:cNvGraphicFramePr/>
          <p:nvPr/>
        </p:nvGraphicFramePr>
        <p:xfrm>
          <a:off x="403800" y="1238363"/>
          <a:ext cx="8352300" cy="3361434"/>
        </p:xfrm>
        <a:graphic>
          <a:graphicData uri="http://schemas.openxmlformats.org/drawingml/2006/table">
            <a:tbl>
              <a:tblPr>
                <a:noFill/>
                <a:tableStyleId>{8D81F17E-1CFB-4772-A584-0DCB04166AC4}</a:tableStyleId>
              </a:tblPr>
              <a:tblGrid>
                <a:gridCol w="139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MAE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MSE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MAPE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sMAPE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MASE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Oil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173.6549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42873.2797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0.0833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0.0786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-7.4615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Oil, N225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164.9285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40503.7034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0.0793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0.0749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-7.0866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Oil, N225, Unemploy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179.2476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44981.3307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0.0859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0.081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-7.7018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Oil, N225, Unemploy, GDP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155.0108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35544.422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0.0744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0.0706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-6.6604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Oil, N225, Unemploy, GDP, USD-JPY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149.9029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33680.3447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0.072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0.0684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-6.441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Oil, N225, Unemploy, GDP, USD-JPY, interest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148.0882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32951.911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0.0711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</a:rPr>
                        <a:t>0.0676</a:t>
                      </a:r>
                      <a:endParaRPr sz="1200"/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 dirty="0">
                          <a:solidFill>
                            <a:schemeClr val="dk1"/>
                          </a:solidFill>
                        </a:rPr>
                        <a:t>-6.363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7134958-A1BD-61B0-4DC8-7C9BF5A65F47}"/>
              </a:ext>
            </a:extLst>
          </p:cNvPr>
          <p:cNvGrpSpPr/>
          <p:nvPr/>
        </p:nvGrpSpPr>
        <p:grpSpPr>
          <a:xfrm>
            <a:off x="7854741" y="816007"/>
            <a:ext cx="903593" cy="406972"/>
            <a:chOff x="7817417" y="816007"/>
            <a:chExt cx="903593" cy="40697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DA712D-2BF6-2A6E-65C2-122A90CEB3B2}"/>
                </a:ext>
              </a:extLst>
            </p:cNvPr>
            <p:cNvSpPr/>
            <p:nvPr/>
          </p:nvSpPr>
          <p:spPr>
            <a:xfrm>
              <a:off x="8459752" y="865891"/>
              <a:ext cx="261257" cy="137279"/>
            </a:xfrm>
            <a:prstGeom prst="rect">
              <a:avLst/>
            </a:prstGeom>
            <a:solidFill>
              <a:srgbClr val="EBD1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BD4FB6-4C56-52FB-C74A-FA9540E3264E}"/>
                </a:ext>
              </a:extLst>
            </p:cNvPr>
            <p:cNvSpPr/>
            <p:nvPr/>
          </p:nvSpPr>
          <p:spPr>
            <a:xfrm>
              <a:off x="8459753" y="1043781"/>
              <a:ext cx="261257" cy="137279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28E108-86C9-AFE3-B3F3-87D6D1ABA52C}"/>
                </a:ext>
              </a:extLst>
            </p:cNvPr>
            <p:cNvSpPr txBox="1"/>
            <p:nvPr/>
          </p:nvSpPr>
          <p:spPr>
            <a:xfrm>
              <a:off x="7817417" y="816007"/>
              <a:ext cx="6912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The worst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03BB66-3DCF-7341-8A76-B49C88FFAB54}"/>
                </a:ext>
              </a:extLst>
            </p:cNvPr>
            <p:cNvSpPr txBox="1"/>
            <p:nvPr/>
          </p:nvSpPr>
          <p:spPr>
            <a:xfrm>
              <a:off x="7873864" y="992147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The best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311700" y="985650"/>
            <a:ext cx="4461900" cy="23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Univariate Analysis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An additive model where linear or non-linear trends are fit to the data with seasonality.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Model Fitting</a:t>
            </a:r>
            <a:endParaRPr sz="130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Trained the model by using hyperparameter-tuning</a:t>
            </a:r>
            <a:endParaRPr sz="1100">
              <a:solidFill>
                <a:schemeClr val="dk1"/>
              </a:solidFill>
            </a:endParaRPr>
          </a:p>
          <a:p>
            <a:pPr marL="1371600" lvl="2" indent="-2921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changepoint_prior_scale=0.5</a:t>
            </a:r>
            <a:endParaRPr sz="1000">
              <a:solidFill>
                <a:schemeClr val="dk1"/>
              </a:solidFill>
            </a:endParaRPr>
          </a:p>
          <a:p>
            <a:pPr marL="1371600" lvl="2" indent="-2921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</a:pPr>
            <a:r>
              <a:rPr lang="en" sz="1000">
                <a:solidFill>
                  <a:schemeClr val="dk1"/>
                </a:solidFill>
              </a:rPr>
              <a:t>seasonality_prior_scale=0.01</a:t>
            </a:r>
            <a:endParaRPr sz="10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Residual Checks:</a:t>
            </a:r>
            <a:endParaRPr sz="13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Prophet TRAIN MAE: 48.20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Prophet TRAIN MSE: 4135.62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Prophet TRAIN MAPE: 0.02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29845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</a:rPr>
              <a:t>Prophet TRAIN SMAPE: 0.02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 rotWithShape="1">
          <a:blip r:embed="rId3">
            <a:alphaModFix/>
          </a:blip>
          <a:srcRect l="-3080" r="3079"/>
          <a:stretch/>
        </p:blipFill>
        <p:spPr>
          <a:xfrm>
            <a:off x="5552325" y="3120125"/>
            <a:ext cx="3012075" cy="16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 rotWithShape="1">
          <a:blip r:embed="rId4">
            <a:alphaModFix/>
          </a:blip>
          <a:srcRect b="4177"/>
          <a:stretch/>
        </p:blipFill>
        <p:spPr>
          <a:xfrm>
            <a:off x="3597075" y="3120825"/>
            <a:ext cx="2321350" cy="16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2325" y="839675"/>
            <a:ext cx="3227625" cy="22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236;p28">
            <a:extLst>
              <a:ext uri="{FF2B5EF4-FFF2-40B4-BE49-F238E27FC236}">
                <a16:creationId xmlns:a16="http://schemas.microsoft.com/office/drawing/2014/main" id="{F0C2E4A9-E7E1-5DA7-9F10-EE157CC98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Prophet Model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Prophet Model</a:t>
            </a:r>
            <a:endParaRPr dirty="0"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Predictive Accuracy (Forecasting Period: 09/10/2020 - 12/03/2021):</a:t>
            </a:r>
            <a:endParaRPr sz="140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Prophet TEST MAE: 174.70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Prophet TEST MSE: 49763.55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Prophet TEST MAPE: 0.07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Prophet TEST SMAPE: 0.08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50" y="2342275"/>
            <a:ext cx="3742350" cy="23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500" y="2342275"/>
            <a:ext cx="3665826" cy="23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16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 (LSTM)</a:t>
            </a:r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Univariate Analysis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network can learn what to store in the long-term state, what to throw away, and what to read from it.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Model Fitting: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750" y="2013800"/>
            <a:ext cx="2604275" cy="21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00" y="2401200"/>
            <a:ext cx="3386475" cy="22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17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Short-Term Memory (LSTM)</a:t>
            </a:r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Predictive Accuracy (Forecasting Period: 09/10/2020 - 12/03/2021):</a:t>
            </a:r>
            <a:endParaRPr sz="1400">
              <a:solidFill>
                <a:schemeClr val="dk1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LSTM TEST MAE: 88.87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LSTM TEST MSE: 14273.59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LSTM TEST MAPE: 0.04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LSTM TEST SMAPE: 0.04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50" y="2503786"/>
            <a:ext cx="3653299" cy="227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562" y="1494938"/>
            <a:ext cx="3653301" cy="227427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18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311700" y="989046"/>
            <a:ext cx="8520600" cy="3006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 dirty="0"/>
              <a:t>Conclusion </a:t>
            </a:r>
            <a:br>
              <a:rPr lang="en" sz="6000" dirty="0"/>
            </a:br>
            <a:r>
              <a:rPr lang="en" sz="3200" dirty="0"/>
              <a:t>&amp;</a:t>
            </a:r>
            <a:br>
              <a:rPr lang="en" sz="6000" dirty="0"/>
            </a:br>
            <a:r>
              <a:rPr lang="en" sz="6000" dirty="0"/>
              <a:t>Insights</a:t>
            </a:r>
            <a:endParaRPr sz="6000" dirty="0"/>
          </a:p>
        </p:txBody>
      </p:sp>
      <p:sp>
        <p:nvSpPr>
          <p:cNvPr id="264" name="Google Shape;264;p3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126295"/>
            <a:ext cx="753534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</a:pPr>
            <a:r>
              <a:rPr lang="en" sz="1600" dirty="0">
                <a:solidFill>
                  <a:schemeClr val="dk1"/>
                </a:solidFill>
              </a:rPr>
              <a:t>Japan Exchange Group, Inc. (JPX) is a holding company operating one of the largest stock exchanges in the world, which one of it’s significant stocks is Tokyo Gas stock.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</a:pPr>
            <a:r>
              <a:rPr lang="en" sz="1600" dirty="0">
                <a:solidFill>
                  <a:schemeClr val="dk1"/>
                </a:solidFill>
              </a:rPr>
              <a:t>This project will compare several models against real future returns of Tokyo Gas stock after the training phase is complete. </a:t>
            </a:r>
          </a:p>
          <a:p>
            <a:pPr marL="285750" indent="-285750">
              <a:lnSpc>
                <a:spcPct val="120000"/>
              </a:lnSpc>
              <a:spcAft>
                <a:spcPts val="1200"/>
              </a:spcAft>
            </a:pPr>
            <a:r>
              <a:rPr lang="en-ID" sz="1600" dirty="0">
                <a:solidFill>
                  <a:schemeClr val="dk1"/>
                </a:solidFill>
              </a:rPr>
              <a:t>Other external datasets that are closely related to stock price, such as Japan GDP, Unemployment Rate, Oil Price, etc., will also involved in different combinations to find the best output.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Comparison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271" name="Google Shape;271;p32"/>
          <p:cNvGraphicFramePr/>
          <p:nvPr>
            <p:extLst>
              <p:ext uri="{D42A27DB-BD31-4B8C-83A1-F6EECF244321}">
                <p14:modId xmlns:p14="http://schemas.microsoft.com/office/powerpoint/2010/main" val="2076416955"/>
              </p:ext>
            </p:extLst>
          </p:nvPr>
        </p:nvGraphicFramePr>
        <p:xfrm>
          <a:off x="952500" y="1280350"/>
          <a:ext cx="7239000" cy="2346810"/>
        </p:xfrm>
        <a:graphic>
          <a:graphicData uri="http://schemas.openxmlformats.org/drawingml/2006/table">
            <a:tbl>
              <a:tblPr>
                <a:noFill/>
                <a:tableStyleId>{8D81F17E-1CFB-4772-A584-0DCB04166AC4}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MAE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</a:rPr>
                        <a:t>MSE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</a:rPr>
                        <a:t>MAPE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SMAPE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</a:rPr>
                        <a:t>ARIMA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bg1"/>
                          </a:solidFill>
                        </a:rPr>
                        <a:t>(Univariate)</a:t>
                      </a:r>
                      <a:endParaRPr sz="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7890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203.792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EB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58725.1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EB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0.10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EB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0.09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EB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</a:rPr>
                        <a:t>VARIMA 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bg1"/>
                          </a:solidFill>
                        </a:rPr>
                        <a:t>(Oil, N225, Unemploy, GDP, USD-JPY, interest)</a:t>
                      </a:r>
                      <a:endParaRPr sz="8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7890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148.09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32951.91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</a:rPr>
                        <a:t>Prophet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7890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174.70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49763.55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</a:rPr>
                        <a:t>LSTM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7890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88.87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14273.59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0.04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0.04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29A0A825-CB89-ABEB-7B20-5BF191F40D6C}"/>
              </a:ext>
            </a:extLst>
          </p:cNvPr>
          <p:cNvGrpSpPr/>
          <p:nvPr/>
        </p:nvGrpSpPr>
        <p:grpSpPr>
          <a:xfrm>
            <a:off x="7287907" y="873378"/>
            <a:ext cx="903593" cy="406972"/>
            <a:chOff x="7817417" y="816007"/>
            <a:chExt cx="903593" cy="40697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24C416-06F2-6283-321E-4324B3A666E9}"/>
                </a:ext>
              </a:extLst>
            </p:cNvPr>
            <p:cNvSpPr/>
            <p:nvPr/>
          </p:nvSpPr>
          <p:spPr>
            <a:xfrm>
              <a:off x="8459752" y="865891"/>
              <a:ext cx="261257" cy="137279"/>
            </a:xfrm>
            <a:prstGeom prst="rect">
              <a:avLst/>
            </a:prstGeom>
            <a:solidFill>
              <a:srgbClr val="EBD1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D1586C-DF62-D828-D1EE-6D844D8AF3E5}"/>
                </a:ext>
              </a:extLst>
            </p:cNvPr>
            <p:cNvSpPr/>
            <p:nvPr/>
          </p:nvSpPr>
          <p:spPr>
            <a:xfrm>
              <a:off x="8459753" y="1043781"/>
              <a:ext cx="261257" cy="137279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246364-5CE6-7CFD-AD49-0F28B9AA4115}"/>
                </a:ext>
              </a:extLst>
            </p:cNvPr>
            <p:cNvSpPr txBox="1"/>
            <p:nvPr/>
          </p:nvSpPr>
          <p:spPr>
            <a:xfrm>
              <a:off x="7817417" y="816007"/>
              <a:ext cx="6912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The worst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4417DD-FB59-7647-17BB-5CE3075D81F7}"/>
                </a:ext>
              </a:extLst>
            </p:cNvPr>
            <p:cNvSpPr txBox="1"/>
            <p:nvPr/>
          </p:nvSpPr>
          <p:spPr>
            <a:xfrm>
              <a:off x="7873864" y="992147"/>
              <a:ext cx="6335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The best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and Future Work </a:t>
            </a:r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 dirty="0">
                <a:solidFill>
                  <a:schemeClr val="dk1"/>
                </a:solidFill>
              </a:rPr>
              <a:t>Predictive accuracy is </a:t>
            </a:r>
            <a:r>
              <a:rPr lang="en" sz="1900" b="1" i="1" dirty="0">
                <a:solidFill>
                  <a:schemeClr val="dk1"/>
                </a:solidFill>
              </a:rPr>
              <a:t>high in the short-term</a:t>
            </a:r>
            <a:r>
              <a:rPr lang="en" sz="1900" dirty="0">
                <a:solidFill>
                  <a:schemeClr val="dk1"/>
                </a:solidFill>
              </a:rPr>
              <a:t>. In the </a:t>
            </a:r>
            <a:r>
              <a:rPr lang="en" sz="1900" b="1" i="1" dirty="0">
                <a:solidFill>
                  <a:schemeClr val="dk1"/>
                </a:solidFill>
              </a:rPr>
              <a:t>long-term</a:t>
            </a:r>
            <a:r>
              <a:rPr lang="en" sz="1900" dirty="0">
                <a:solidFill>
                  <a:schemeClr val="dk1"/>
                </a:solidFill>
              </a:rPr>
              <a:t>, the predictions are </a:t>
            </a:r>
            <a:r>
              <a:rPr lang="en" sz="1900" b="1" i="1" dirty="0">
                <a:solidFill>
                  <a:schemeClr val="dk1"/>
                </a:solidFill>
              </a:rPr>
              <a:t>less accurate</a:t>
            </a:r>
            <a:r>
              <a:rPr lang="en" sz="1900" dirty="0">
                <a:solidFill>
                  <a:schemeClr val="dk1"/>
                </a:solidFill>
              </a:rPr>
              <a:t>.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 dirty="0">
                <a:solidFill>
                  <a:schemeClr val="dk1"/>
                </a:solidFill>
              </a:rPr>
              <a:t>Build models for all 2000 stocks and analyze the performance.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 dirty="0">
                <a:solidFill>
                  <a:schemeClr val="dk1"/>
                </a:solidFill>
              </a:rPr>
              <a:t>Include more features in these models.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 dirty="0">
                <a:solidFill>
                  <a:schemeClr val="dk1"/>
                </a:solidFill>
              </a:rPr>
              <a:t>Apply more Machine Learning Algorithms: Regression model, Decision Tree, CNN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21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1165000"/>
            <a:ext cx="8520600" cy="3339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AutoNum type="arabicPeriod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Business case and problem statement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AutoNum type="arabicPeriod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Data description and properties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AutoNum type="arabicPeriod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Data processing and EDA 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AutoNum type="arabicPeriod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Arima Models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AutoNum type="arabicPeriod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Var Models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AutoNum type="arabicPeriod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Prophet / LSTM Models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AutoNum type="arabicPeriod"/>
            </a:pPr>
            <a:r>
              <a:rPr lang="en" sz="1700">
                <a:solidFill>
                  <a:schemeClr val="dk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Insights/Recommendations &amp; Future work 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 and Research Purpose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49872" y="2757300"/>
            <a:ext cx="3023100" cy="17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Select the </a:t>
            </a:r>
            <a:r>
              <a:rPr lang="en" sz="1400" b="1">
                <a:solidFill>
                  <a:schemeClr val="dk1"/>
                </a:solidFill>
              </a:rPr>
              <a:t>best performance model</a:t>
            </a:r>
            <a:r>
              <a:rPr lang="en" sz="1400">
                <a:solidFill>
                  <a:schemeClr val="dk1"/>
                </a:solidFill>
              </a:rPr>
              <a:t> that will be used for building the stock portfolio in the future and try to rank four energy stocks based on the future return.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l="19140" t="21243" r="17270" b="23450"/>
          <a:stretch/>
        </p:blipFill>
        <p:spPr>
          <a:xfrm>
            <a:off x="1715325" y="1578663"/>
            <a:ext cx="886025" cy="9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150" y="1585813"/>
            <a:ext cx="886024" cy="88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4412225" y="2757300"/>
            <a:ext cx="34329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Compared multivariate models with univariate models to determine which model produce higher accuracy score for stock price prediction.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 and Properties </a:t>
            </a: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435775" y="1102632"/>
            <a:ext cx="8906700" cy="37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99" b="1" dirty="0">
                <a:solidFill>
                  <a:schemeClr val="dk1"/>
                </a:solidFill>
              </a:rPr>
              <a:t>Stock Data:</a:t>
            </a:r>
            <a:endParaRPr sz="5199" b="1" dirty="0">
              <a:solidFill>
                <a:schemeClr val="dk1"/>
              </a:solidFill>
            </a:endParaRPr>
          </a:p>
          <a:p>
            <a:pPr marL="457200" lvl="0" indent="-311144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199" dirty="0">
                <a:solidFill>
                  <a:schemeClr val="dk1"/>
                </a:solidFill>
              </a:rPr>
              <a:t>Secondary Stock Price: Daily closing price for each stocks (</a:t>
            </a:r>
            <a:r>
              <a:rPr lang="en" sz="5199" b="1" dirty="0">
                <a:solidFill>
                  <a:schemeClr val="dk1"/>
                </a:solidFill>
              </a:rPr>
              <a:t>The Core</a:t>
            </a:r>
            <a:r>
              <a:rPr lang="en" sz="5199" dirty="0">
                <a:solidFill>
                  <a:schemeClr val="dk1"/>
                </a:solidFill>
              </a:rPr>
              <a:t>)</a:t>
            </a:r>
            <a:endParaRPr sz="5199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114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199" dirty="0">
                <a:solidFill>
                  <a:schemeClr val="dk1"/>
                </a:solidFill>
                <a:highlight>
                  <a:srgbClr val="FFFFFF"/>
                </a:highlight>
              </a:rPr>
              <a:t>Stock List: Company names and industry the company is in. (</a:t>
            </a:r>
            <a:r>
              <a:rPr lang="en" sz="5199" b="1" dirty="0">
                <a:solidFill>
                  <a:schemeClr val="dk1"/>
                </a:solidFill>
                <a:highlight>
                  <a:srgbClr val="FFFFFF"/>
                </a:highlight>
              </a:rPr>
              <a:t>EDA</a:t>
            </a:r>
            <a:r>
              <a:rPr lang="en" sz="5199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5199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199" b="1" dirty="0">
                <a:solidFill>
                  <a:schemeClr val="dk1"/>
                </a:solidFill>
              </a:rPr>
              <a:t>Alternative Data</a:t>
            </a:r>
            <a:r>
              <a:rPr lang="en" sz="5199" dirty="0">
                <a:solidFill>
                  <a:schemeClr val="dk1"/>
                </a:solidFill>
              </a:rPr>
              <a:t> (</a:t>
            </a:r>
            <a:r>
              <a:rPr lang="en" sz="4999" b="1" dirty="0">
                <a:solidFill>
                  <a:schemeClr val="dk1"/>
                </a:solidFill>
              </a:rPr>
              <a:t>Multivariate Models</a:t>
            </a:r>
            <a:r>
              <a:rPr lang="en" sz="5199" dirty="0">
                <a:solidFill>
                  <a:schemeClr val="dk1"/>
                </a:solidFill>
              </a:rPr>
              <a:t>):</a:t>
            </a:r>
            <a:endParaRPr sz="5199" dirty="0">
              <a:solidFill>
                <a:schemeClr val="dk1"/>
              </a:solidFill>
            </a:endParaRPr>
          </a:p>
          <a:p>
            <a:pPr marL="457200" lvl="0" indent="-311144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199" dirty="0">
                <a:solidFill>
                  <a:schemeClr val="dk1"/>
                </a:solidFill>
              </a:rPr>
              <a:t>Japan Seasonally Adjusted Gross Domestic Product (GDP)  </a:t>
            </a:r>
            <a:endParaRPr sz="5199" dirty="0">
              <a:solidFill>
                <a:schemeClr val="dk1"/>
              </a:solidFill>
            </a:endParaRPr>
          </a:p>
          <a:p>
            <a:pPr marL="457200" lvl="0" indent="-31114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199" dirty="0">
                <a:solidFill>
                  <a:schemeClr val="dk1"/>
                </a:solidFill>
              </a:rPr>
              <a:t>Japan  Seasonally Adjusted Unemployment Rate</a:t>
            </a:r>
            <a:endParaRPr sz="5199" dirty="0">
              <a:solidFill>
                <a:schemeClr val="dk1"/>
              </a:solidFill>
            </a:endParaRPr>
          </a:p>
          <a:p>
            <a:pPr marL="457200" lvl="0" indent="-31114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199" dirty="0">
                <a:solidFill>
                  <a:schemeClr val="dk1"/>
                </a:solidFill>
              </a:rPr>
              <a:t>Daily Crude Oil Price</a:t>
            </a:r>
            <a:endParaRPr sz="5199" dirty="0">
              <a:solidFill>
                <a:schemeClr val="dk1"/>
              </a:solidFill>
            </a:endParaRPr>
          </a:p>
          <a:p>
            <a:pPr marL="457200" lvl="0" indent="-31114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199" dirty="0">
                <a:solidFill>
                  <a:schemeClr val="dk1"/>
                </a:solidFill>
              </a:rPr>
              <a:t>Daily Exchange Rate for USD JPY</a:t>
            </a:r>
            <a:endParaRPr sz="5199" dirty="0">
              <a:solidFill>
                <a:schemeClr val="dk1"/>
              </a:solidFill>
            </a:endParaRPr>
          </a:p>
          <a:p>
            <a:pPr marL="457200" lvl="0" indent="-31114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199" dirty="0">
                <a:solidFill>
                  <a:schemeClr val="dk1"/>
                </a:solidFill>
              </a:rPr>
              <a:t>Japan Daily 10 year Treasury Bond Interest Rate</a:t>
            </a:r>
            <a:endParaRPr sz="5199" dirty="0">
              <a:solidFill>
                <a:schemeClr val="dk1"/>
              </a:solidFill>
            </a:endParaRPr>
          </a:p>
          <a:p>
            <a:pPr marL="457200" lvl="0" indent="-31114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199" dirty="0">
                <a:solidFill>
                  <a:schemeClr val="dk1"/>
                </a:solidFill>
              </a:rPr>
              <a:t>Nikkei 225 index </a:t>
            </a:r>
            <a:endParaRPr sz="5199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61400" y="1249150"/>
            <a:ext cx="37227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Stocks are divided into 33 major sectors. Energy sector only has 38 companies.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According to the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Random Walk Theory,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stock price are entirely random and there is no seasonality or trend.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trend of oil companies stock price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is similar 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 trend of the global oil price and the Nikkei  225 Index. In addition, oil companies stocks price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are correlated with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each other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900" y="1249150"/>
            <a:ext cx="4921225" cy="24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External Regressors  </a:t>
            </a:r>
            <a:endParaRPr/>
          </a:p>
        </p:txBody>
      </p:sp>
      <p:sp>
        <p:nvSpPr>
          <p:cNvPr id="318" name="Google Shape;318;p39"/>
          <p:cNvSpPr txBox="1">
            <a:spLocks noGrp="1"/>
          </p:cNvSpPr>
          <p:nvPr>
            <p:ph type="body" idx="1"/>
          </p:nvPr>
        </p:nvSpPr>
        <p:spPr>
          <a:xfrm>
            <a:off x="311700" y="1059167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chemeClr val="dk1"/>
                </a:solidFill>
              </a:rPr>
              <a:t>Prepare 6 external regressors that are closely related to stock prices.</a:t>
            </a:r>
            <a:endParaRPr b="1" u="sng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(1) Nikkei 225 Index(Daily)</a:t>
            </a:r>
            <a:r>
              <a:rPr lang="en" dirty="0">
                <a:solidFill>
                  <a:schemeClr val="dk1"/>
                </a:solidFill>
              </a:rPr>
              <a:t> * Equivalent to S&amp;P500                        </a:t>
            </a:r>
            <a:r>
              <a:rPr lang="en" b="1" dirty="0">
                <a:solidFill>
                  <a:schemeClr val="dk1"/>
                </a:solidFill>
              </a:rPr>
              <a:t>(2)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Long-term Interest Rate(Daily) *</a:t>
            </a:r>
            <a:r>
              <a:rPr lang="en" dirty="0">
                <a:solidFill>
                  <a:schemeClr val="dk1"/>
                </a:solidFill>
              </a:rPr>
              <a:t>For 10-year Treasury Bond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(3) Crude Oil Price(Daily)</a:t>
            </a:r>
            <a:r>
              <a:rPr lang="en" dirty="0">
                <a:solidFill>
                  <a:schemeClr val="dk1"/>
                </a:solidFill>
              </a:rPr>
              <a:t> *West Texas Intermediate (WTI)           </a:t>
            </a:r>
            <a:r>
              <a:rPr lang="en" b="1" dirty="0">
                <a:solidFill>
                  <a:schemeClr val="dk1"/>
                </a:solidFill>
              </a:rPr>
              <a:t>(4)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Exchange Rate(Daily) *</a:t>
            </a:r>
            <a:r>
              <a:rPr lang="en" dirty="0">
                <a:solidFill>
                  <a:schemeClr val="dk1"/>
                </a:solidFill>
              </a:rPr>
              <a:t>Yen/USD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(5) GDP(Quarterly)</a:t>
            </a:r>
            <a:r>
              <a:rPr lang="en" dirty="0">
                <a:solidFill>
                  <a:schemeClr val="dk1"/>
                </a:solidFill>
              </a:rPr>
              <a:t> *Nominal GDP                                                    </a:t>
            </a:r>
            <a:r>
              <a:rPr lang="en" b="1" dirty="0">
                <a:solidFill>
                  <a:schemeClr val="dk1"/>
                </a:solidFill>
              </a:rPr>
              <a:t> (6)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Unemployment Rate(Monthly)</a:t>
            </a:r>
            <a:r>
              <a:rPr lang="en" dirty="0">
                <a:solidFill>
                  <a:schemeClr val="dk1"/>
                </a:solidFill>
              </a:rPr>
              <a:t> *For Aged 15-64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79" y="2460015"/>
            <a:ext cx="8021252" cy="21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fld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98947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789518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Models</a:t>
            </a:r>
            <a:endParaRPr sz="6000" dirty="0"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311700" y="2902693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ARIMA, VAR, PROPHET, LSTM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ARIMA Model </a:t>
            </a:r>
            <a:r>
              <a:rPr lang="en" sz="1800" dirty="0"/>
              <a:t>Daily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140" name="Google Shape;140;p20"/>
          <p:cNvGraphicFramePr/>
          <p:nvPr>
            <p:extLst>
              <p:ext uri="{D42A27DB-BD31-4B8C-83A1-F6EECF244321}">
                <p14:modId xmlns:p14="http://schemas.microsoft.com/office/powerpoint/2010/main" val="460498903"/>
              </p:ext>
            </p:extLst>
          </p:nvPr>
        </p:nvGraphicFramePr>
        <p:xfrm>
          <a:off x="535522" y="2847188"/>
          <a:ext cx="8352300" cy="1890591"/>
        </p:xfrm>
        <a:graphic>
          <a:graphicData uri="http://schemas.openxmlformats.org/drawingml/2006/table">
            <a:tbl>
              <a:tblPr>
                <a:noFill/>
                <a:tableStyleId>{8D81F17E-1CFB-4772-A584-0DCB04166AC4}</a:tableStyleId>
              </a:tblPr>
              <a:tblGrid>
                <a:gridCol w="139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2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MAE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MSE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MAPE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sMAPE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</a:rPr>
                        <a:t>MASE</a:t>
                      </a:r>
                      <a:endParaRPr sz="11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Univariate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203.792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D9EAD3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58725.1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D9EAD3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0.0978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D9EAD3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0.0914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D9EAD3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-8.7564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D9EAD3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Oil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211.5135</a:t>
                      </a:r>
                      <a:endParaRPr sz="105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63002.5703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0.1015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0.0946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-9.0882</a:t>
                      </a:r>
                      <a:endParaRPr sz="1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E9E9E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N225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292.0734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107173.8052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0.1389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0.1274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-12.5497</a:t>
                      </a:r>
                      <a:endParaRPr sz="12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E9E9E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</a:rPr>
                        <a:t>Oil, N225</a:t>
                      </a:r>
                      <a:endParaRPr sz="10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298.0109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EBD1D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111508.5736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EBD1D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0.1417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EBD1D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0.1298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EBD1DC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-12.8048</a:t>
                      </a:r>
                      <a:endParaRPr sz="1200" dirty="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EBD1DC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722" y="915975"/>
            <a:ext cx="5704099" cy="180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09422" y="1017800"/>
            <a:ext cx="2951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ARIMA models performed  poorly on predicting the price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Univariate ARIMA does generate meaningful outcome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Multivariate ARIMA captured too much trend of N225 index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097" y="1342050"/>
            <a:ext cx="1009275" cy="2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8218272" y="1085650"/>
            <a:ext cx="40800" cy="325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7919772" y="844400"/>
            <a:ext cx="1102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351C75"/>
                </a:solidFill>
                <a:latin typeface="Roboto"/>
                <a:ea typeface="Roboto"/>
                <a:cs typeface="Roboto"/>
                <a:sym typeface="Roboto"/>
              </a:rPr>
              <a:t>N225 Index</a:t>
            </a:r>
            <a:endParaRPr sz="700" b="1">
              <a:solidFill>
                <a:srgbClr val="351C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1156</Words>
  <Application>Microsoft Macintosh PowerPoint</Application>
  <PresentationFormat>On-screen Show (16:9)</PresentationFormat>
  <Paragraphs>274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Lato</vt:lpstr>
      <vt:lpstr>Roboto</vt:lpstr>
      <vt:lpstr>Geometric</vt:lpstr>
      <vt:lpstr>JPX Tokyo Stock Exchange Prediction: Tokyo Gas Study Case </vt:lpstr>
      <vt:lpstr>Background </vt:lpstr>
      <vt:lpstr>Agenda </vt:lpstr>
      <vt:lpstr>Business Case and Research Purpose</vt:lpstr>
      <vt:lpstr>Data Description and Properties </vt:lpstr>
      <vt:lpstr>Exploratory Data Analysis</vt:lpstr>
      <vt:lpstr>Feature Engineering: External Regressors  </vt:lpstr>
      <vt:lpstr>Models</vt:lpstr>
      <vt:lpstr>ARIMA Model Daily </vt:lpstr>
      <vt:lpstr>ARIMA Model Weekly </vt:lpstr>
      <vt:lpstr>VAR Model</vt:lpstr>
      <vt:lpstr>VAR Model AIC Graphs Comparison</vt:lpstr>
      <vt:lpstr>VAR Model Forecasting Model Graphs Comparison </vt:lpstr>
      <vt:lpstr>VAR Model Test Error Metrics</vt:lpstr>
      <vt:lpstr>Prophet Model</vt:lpstr>
      <vt:lpstr>Prophet Model</vt:lpstr>
      <vt:lpstr>Long Short-Term Memory (LSTM)</vt:lpstr>
      <vt:lpstr>Long Short-Term Memory (LSTM)</vt:lpstr>
      <vt:lpstr>Conclusion  &amp; Insights</vt:lpstr>
      <vt:lpstr>Model Comparison</vt:lpstr>
      <vt:lpstr>Insights and Future 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JPX Tokyo Stock Exchange Prediction: Tokyo Gas Stock Study Case </dc:title>
  <cp:lastModifiedBy>Azizha Zeinita</cp:lastModifiedBy>
  <cp:revision>17</cp:revision>
  <dcterms:modified xsi:type="dcterms:W3CDTF">2022-10-05T21:42:10Z</dcterms:modified>
</cp:coreProperties>
</file>